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Arial Black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iFrKw85NEqI2fxYPh6eHiTLAIn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20171F3-CB6E-4C34-AC60-EAB1EF65B2C7}">
  <a:tblStyle styleId="{E20171F3-CB6E-4C34-AC60-EAB1EF65B2C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Black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3c7ca4557_1_5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f3c7ca4557_1_5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3c7ca455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f3c7ca455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f3c7ca4557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f3c7ca4557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3c7ca4557_1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f3c7ca4557_1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3c7ca4557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f3c7ca4557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3c7ca4557_4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f3c7ca4557_4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2c9bc9d397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2c9bc9d397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3c7ca4557_4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f3c7ca4557_4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1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body"/>
          </p:nvPr>
        </p:nvSpPr>
        <p:spPr>
          <a:xfrm>
            <a:off x="457200" y="900112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406400" lvl="1" marL="9144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406400" lvl="2" marL="13716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indent="-406400" lvl="3" marL="18288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4pPr>
            <a:lvl5pPr indent="-406400" lvl="4" marL="22860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6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" type="body"/>
          </p:nvPr>
        </p:nvSpPr>
        <p:spPr>
          <a:xfrm rot="5400000">
            <a:off x="2874900" y="-1217550"/>
            <a:ext cx="33942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8"/>
          <p:cNvSpPr txBox="1"/>
          <p:nvPr>
            <p:ph type="title"/>
          </p:nvPr>
        </p:nvSpPr>
        <p:spPr>
          <a:xfrm rot="5400000">
            <a:off x="6012600" y="771581"/>
            <a:ext cx="3291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8"/>
          <p:cNvSpPr txBox="1"/>
          <p:nvPr>
            <p:ph idx="1" type="body"/>
          </p:nvPr>
        </p:nvSpPr>
        <p:spPr>
          <a:xfrm rot="5400000">
            <a:off x="1821600" y="-1209619"/>
            <a:ext cx="3291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PPT master blue gradient.png" id="23" name="Google Shape;2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63" y="152400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694 background.png" id="24" name="Google Shape;2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31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" type="body"/>
          </p:nvPr>
        </p:nvSpPr>
        <p:spPr>
          <a:xfrm>
            <a:off x="457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32"/>
          <p:cNvSpPr txBox="1"/>
          <p:nvPr>
            <p:ph idx="2" type="body"/>
          </p:nvPr>
        </p:nvSpPr>
        <p:spPr>
          <a:xfrm>
            <a:off x="4648200" y="900113"/>
            <a:ext cx="4038600" cy="25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7" name="Google Shape;47;p32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3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4" name="Google Shape;54;p33"/>
          <p:cNvSpPr txBox="1"/>
          <p:nvPr>
            <p:ph idx="3" type="body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33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6" name="Google Shape;56;p33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4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/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35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35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6553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hyperlink" Target="http://www.iperc.org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hyperlink" Target="https://www.readyglobalacademy.org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5" name="Google Shape;95;p1"/>
          <p:cNvSpPr txBox="1"/>
          <p:nvPr>
            <p:ph idx="1" type="body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20000" spd="slow" p14:dur="15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189" name="Google Shape;189;gf3c7ca4557_1_57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190" name="Google Shape;190;gf3c7ca4557_1_5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189277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191" name="Google Shape;191;gf3c7ca4557_1_57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08425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192" name="Google Shape;192;gf3c7ca4557_1_57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193" name="Google Shape;193;gf3c7ca4557_1_57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f3c7ca4557_1_57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00" y="244875"/>
            <a:ext cx="7333575" cy="21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f3c7ca4557_1_5766"/>
          <p:cNvSpPr/>
          <p:nvPr/>
        </p:nvSpPr>
        <p:spPr>
          <a:xfrm>
            <a:off x="398625" y="1246775"/>
            <a:ext cx="6586500" cy="3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Times New Roman"/>
              <a:buChar char="●"/>
            </a:pP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Undergraduate tuition: $22,930 per semester</a:t>
            </a:r>
            <a:endParaRPr b="1" sz="20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Times New Roman"/>
              <a:buChar char="●"/>
            </a:pP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fees per semester: $405</a:t>
            </a:r>
            <a:endParaRPr b="1" sz="20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Times New Roman"/>
              <a:buChar char="●"/>
            </a:pP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Estimated cost of living: $8,000 per semester</a:t>
            </a:r>
            <a:endParaRPr b="1" sz="20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Times New Roman"/>
              <a:buChar char="●"/>
            </a:pPr>
            <a:r>
              <a:rPr b="1" i="0" lang="en-US" sz="3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</a:t>
            </a:r>
            <a:r>
              <a:rPr b="1" i="0" lang="en-US" sz="2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admitt</a:t>
            </a: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</a:t>
            </a: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international students receive </a:t>
            </a: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</a:t>
            </a: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scholarship</a:t>
            </a:r>
            <a:endParaRPr b="1" sz="20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Times New Roman"/>
              <a:buChar char="●"/>
            </a:pP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of $2</a:t>
            </a: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,000 per year</a:t>
            </a:r>
            <a:r>
              <a:rPr b="1" lang="en-US" sz="20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</a:t>
            </a:r>
            <a:r>
              <a:rPr b="1" i="0" lang="en-US" sz="20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ome full tuition scholarships available</a:t>
            </a:r>
            <a:endParaRPr b="1" i="0" sz="20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CF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f3c7ca4557_1_57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78663" y="2777900"/>
            <a:ext cx="2292200" cy="15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01" name="Google Shape;2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8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02" name="Google Shape;2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189277"/>
            <a:ext cx="9144000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03" name="Google Shape;20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08425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04" name="Google Shape;20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05" name="Google Shape;20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4"/>
          <p:cNvSpPr/>
          <p:nvPr/>
        </p:nvSpPr>
        <p:spPr>
          <a:xfrm>
            <a:off x="827075" y="1442777"/>
            <a:ext cx="74994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b="1" i="0" lang="en-US" sz="1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Marquette Explorer Program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a dual-enrollment program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 allows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qualified international students who have demonstrated dedication, ability, and motivation to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college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 courses while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high school. We work directly with our partners to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certify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their own teachers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Marquette adjunct instructors. Students are able to earn Marquette credits for the courses that they take at your institution. Enrolled students are also able to earn a US high school diploma through this program.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t/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Marquette Explorer is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available to 11th and 12th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 high school students as well as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gap-year stude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nts and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first-year international undergraduate students around the world.</a:t>
            </a:r>
            <a:r>
              <a:rPr i="0" lang="en-US" sz="18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4"/>
          <p:cNvSpPr txBox="1"/>
          <p:nvPr/>
        </p:nvSpPr>
        <p:spPr>
          <a:xfrm>
            <a:off x="531938" y="569925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Marquette Explorer Program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8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13" name="Google Shape;21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763" y="134938"/>
            <a:ext cx="9144001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14" name="Google Shape;21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24609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15" name="Google Shape;21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16" name="Google Shape;21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 txBox="1"/>
          <p:nvPr/>
        </p:nvSpPr>
        <p:spPr>
          <a:xfrm>
            <a:off x="525585" y="1034475"/>
            <a:ext cx="6187500" cy="39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spcBef>
                <a:spcPts val="40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i="1" lang="en-US" sz="20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“Dual enrollment (or concurrent enrollment) refers to high school programs “which provide high school students the opportunity to enroll in college-credit  courses taught by college-approved teachers.”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1143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 u="non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Dual-enrollment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</a:t>
            </a:r>
            <a:r>
              <a:rPr lang="en-US" sz="16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ograms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long been</a:t>
            </a:r>
            <a:r>
              <a:rPr lang="en-US" sz="16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popular among high school students in the United States, and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</a:t>
            </a:r>
            <a:r>
              <a:rPr lang="en-US" sz="16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 going global. Students who successfully complete dual-enrollment programs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only </a:t>
            </a:r>
            <a:r>
              <a:rPr lang="en-US" sz="1600" u="non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money and graduate from college early, but also develop the skills to manage college level coursework successfully.</a:t>
            </a:r>
            <a:r>
              <a:rPr lang="en-US" sz="1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-236725" y="665875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What is dual enrollment?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8775" y="1034487"/>
            <a:ext cx="2051975" cy="29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 apex 7694.png" id="224" name="Google Shape;22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" y="3908425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25" name="Google Shape;2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26" name="Google Shape;22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 txBox="1"/>
          <p:nvPr/>
        </p:nvSpPr>
        <p:spPr>
          <a:xfrm>
            <a:off x="1835262" y="539425"/>
            <a:ext cx="565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6"/>
          <p:cNvSpPr txBox="1"/>
          <p:nvPr/>
        </p:nvSpPr>
        <p:spPr>
          <a:xfrm>
            <a:off x="450858" y="1905765"/>
            <a:ext cx="3878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Bolster curriculum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 rigor and diversity to existing high school curriculum.</a:t>
            </a:r>
            <a:endParaRPr b="1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 Development: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train and approve your qualified teachers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Marquette adjunct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instructors. Teachers have ample professional development opportunities.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</a:t>
            </a:r>
            <a:r>
              <a:rPr b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-branding opportunities: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Marquette can promote your institution and vice versa. </a:t>
            </a:r>
            <a:endParaRPr b="1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e-Library Access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Registered Explorer students and adjunct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instructors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have access to MU’s e-library collection (e-books, e-journals, etc.)</a:t>
            </a:r>
            <a:endParaRPr b="1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16"/>
          <p:cNvSpPr txBox="1"/>
          <p:nvPr/>
        </p:nvSpPr>
        <p:spPr>
          <a:xfrm>
            <a:off x="4329551" y="1905775"/>
            <a:ext cx="43299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Become a more competitive college applicant: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tand out on your university applications. Students who complete the program will be able to send their MU transcript on to their future university.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Streamlined Application: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the opportunity to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exempted from standardized tests &amp; other college application requirements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Calibri"/>
              <a:buChar char="●"/>
            </a:pPr>
            <a:r>
              <a:rPr b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Time and Money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time &amp; money by getting a headstart on university courses while in high school. Enter university with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advanced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academic standing.</a:t>
            </a:r>
            <a:endParaRPr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300"/>
              <a:buFont typeface="Calibri"/>
              <a:buChar char="●"/>
            </a:pP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r>
              <a:rPr b="1" baseline="30000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b="1" i="0" lang="en-US" sz="12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Century Skills: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 p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repare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yourself for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life abroad </a:t>
            </a:r>
            <a:r>
              <a:rPr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via U.S. </a:t>
            </a:r>
            <a:r>
              <a:rPr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</a:t>
            </a:r>
            <a:r>
              <a:rPr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sity teaching method and assessment system.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787695" y="1461801"/>
            <a:ext cx="3082200" cy="315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orbel"/>
              <a:buNone/>
            </a:pPr>
            <a:r>
              <a:rPr b="1" lang="en-US" sz="1800">
                <a:solidFill>
                  <a:srgbClr val="489F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Partner Center </a:t>
            </a:r>
            <a:r>
              <a:rPr b="1" lang="en-US" sz="1800">
                <a:solidFill>
                  <a:srgbClr val="489F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4974946" y="1461798"/>
            <a:ext cx="2838300" cy="315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orbel"/>
              <a:buNone/>
            </a:pPr>
            <a:r>
              <a:rPr b="1" lang="en-US" sz="1800">
                <a:solidFill>
                  <a:srgbClr val="489FD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Benefits: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16"/>
          <p:cNvSpPr txBox="1"/>
          <p:nvPr/>
        </p:nvSpPr>
        <p:spPr>
          <a:xfrm>
            <a:off x="553413" y="634138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Explorer Benefits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37" name="Google Shape;2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8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38" name="Google Shape;2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4000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39" name="Google Shape;23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40" name="Google Shape;24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41" name="Google Shape;24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 txBox="1"/>
          <p:nvPr/>
        </p:nvSpPr>
        <p:spPr>
          <a:xfrm>
            <a:off x="331133" y="2779908"/>
            <a:ext cx="38787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team will work 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</a:t>
            </a: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instructors to ensure quality standards are met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 for </a:t>
            </a: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curriculum-related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team will observe each 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course and provide feedback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Periodic</a:t>
            </a: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site visits, professional development on-boarding training and summer symposium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17"/>
          <p:cNvSpPr txBox="1"/>
          <p:nvPr/>
        </p:nvSpPr>
        <p:spPr>
          <a:xfrm>
            <a:off x="4446054" y="2779890"/>
            <a:ext cx="3983400" cy="24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adjunct instructor online application. A master’s degree or at least 18 graduate credit hours in related academic discipline is required</a:t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 course syllabus that complies with Marquette learning objectives</a:t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 on-</a:t>
            </a: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boarding training session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400"/>
              <a:buFont typeface="Times New Roman"/>
              <a:buChar char="●"/>
            </a:pP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Attend once-per</a:t>
            </a:r>
            <a:r>
              <a:rPr lang="en-US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-year </a:t>
            </a:r>
            <a:r>
              <a:rPr i="0" lang="en-US" sz="14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symposium</a:t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7"/>
          <p:cNvSpPr txBox="1"/>
          <p:nvPr/>
        </p:nvSpPr>
        <p:spPr>
          <a:xfrm>
            <a:off x="482683" y="2412165"/>
            <a:ext cx="3141300" cy="315900"/>
          </a:xfrm>
          <a:prstGeom prst="rect">
            <a:avLst/>
          </a:prstGeom>
          <a:solidFill>
            <a:srgbClr val="489FD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orbel"/>
              <a:buNone/>
            </a:pP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Instructor 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upport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7"/>
          <p:cNvSpPr txBox="1"/>
          <p:nvPr/>
        </p:nvSpPr>
        <p:spPr>
          <a:xfrm>
            <a:off x="4981378" y="2412177"/>
            <a:ext cx="2671200" cy="315900"/>
          </a:xfrm>
          <a:prstGeom prst="rect">
            <a:avLst/>
          </a:prstGeom>
          <a:solidFill>
            <a:srgbClr val="489FD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orbel"/>
              <a:buNone/>
            </a:pP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nstructor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r>
              <a:rPr b="1"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17"/>
          <p:cNvSpPr txBox="1"/>
          <p:nvPr/>
        </p:nvSpPr>
        <p:spPr>
          <a:xfrm>
            <a:off x="770543" y="1213204"/>
            <a:ext cx="760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train and certify your qualified teachers as Marquette Adjunct Instructors. We will provide reference materials such as sample </a:t>
            </a: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syllabi </a:t>
            </a: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professional development sessions. </a:t>
            </a:r>
            <a:endParaRPr sz="21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17"/>
          <p:cNvSpPr txBox="1"/>
          <p:nvPr/>
        </p:nvSpPr>
        <p:spPr>
          <a:xfrm>
            <a:off x="482663" y="569925"/>
            <a:ext cx="77121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Instructor Approval &amp; Requirements</a:t>
            </a:r>
            <a:endParaRPr sz="31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ttom apex 7694.png" id="252" name="Google Shape;2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3" y="4214201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53" name="Google Shape;25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54" name="Google Shape;25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8"/>
          <p:cNvSpPr txBox="1"/>
          <p:nvPr/>
        </p:nvSpPr>
        <p:spPr>
          <a:xfrm>
            <a:off x="1048800" y="757675"/>
            <a:ext cx="7046400" cy="7389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9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Popular Course Offerings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aphicFrame>
        <p:nvGraphicFramePr>
          <p:cNvPr id="256" name="Google Shape;256;p18"/>
          <p:cNvGraphicFramePr/>
          <p:nvPr/>
        </p:nvGraphicFramePr>
        <p:xfrm>
          <a:off x="915525" y="1684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{E20171F3-CB6E-4C34-AC60-EAB1EF65B2C7}</a:tableStyleId>
              </a:tblPr>
              <a:tblGrid>
                <a:gridCol w="1066800"/>
                <a:gridCol w="2084350"/>
              </a:tblGrid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 1030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Financial Accounting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ACCO 1031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Managerial Accounting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ANTH 2203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Human Geography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 1001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Biology 1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BIOL 1002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Biology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CHEM 1001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Chemistry 1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CHEM 1002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Chemistry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 1100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Professional Communication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 1200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 in Society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COSC 1000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Introduction to Computer Science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COSC 1010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Introduction to Software Development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57" name="Google Shape;257;p18"/>
          <p:cNvGraphicFramePr/>
          <p:nvPr/>
        </p:nvGraphicFramePr>
        <p:xfrm>
          <a:off x="4450400" y="1684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{E20171F3-CB6E-4C34-AC60-EAB1EF65B2C7}</a:tableStyleId>
              </a:tblPr>
              <a:tblGrid>
                <a:gridCol w="1066800"/>
                <a:gridCol w="2433950"/>
              </a:tblGrid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ECON 1103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Principles of Microeconomics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ECON 1104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Principles of Macroeconomics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 1001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Foundations in Rhetoric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ENGL 1002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Foundations in Rhetoric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8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 1002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Growth of Western Civilization since 1715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 1121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Growth of the American Nation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 1202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History of Western Art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 1001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Physics 1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PHYS 1002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Physics 2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POSC 2201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American Politics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FCDA0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PSYC 1001</a:t>
                      </a:r>
                      <a:endParaRPr b="1" sz="900">
                        <a:solidFill>
                          <a:srgbClr val="FCDA0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General Psychology</a:t>
                      </a:r>
                      <a:endParaRPr sz="9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00" marB="45700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62" name="Google Shape;2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8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63" name="Google Shape;26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4000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64" name="Google Shape;26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65" name="Google Shape;26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66" name="Google Shape;26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 txBox="1"/>
          <p:nvPr/>
        </p:nvSpPr>
        <p:spPr>
          <a:xfrm>
            <a:off x="957713" y="804350"/>
            <a:ext cx="7046400" cy="7389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Explorer Admissions </a:t>
            </a: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Requirements</a:t>
            </a:r>
            <a:endParaRPr b="0" i="0" sz="36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8" name="Google Shape;268;p19"/>
          <p:cNvSpPr txBox="1"/>
          <p:nvPr/>
        </p:nvSpPr>
        <p:spPr>
          <a:xfrm>
            <a:off x="1158975" y="1724075"/>
            <a:ext cx="6407700" cy="19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GPA:</a:t>
            </a: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high school GPA of 3.0 or higher on a 4.0 scale. If GPA is 2.5-3.0, students will need to 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participate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an interview and receive faculty recommendation.</a:t>
            </a:r>
            <a:endParaRPr sz="17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English Language: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Meet the minimum English proficiency requirement of 6.0 on IELTS or 100 on Duolingo. 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</a:t>
            </a:r>
            <a:r>
              <a:rPr lang="en-US" sz="1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also have the option to take the Internal English Language Exam.</a:t>
            </a:r>
            <a:endParaRPr sz="17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73" name="Google Shape;273;gf3c7ca4557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74" name="Google Shape;274;gf3c7ca4557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92638"/>
            <a:ext cx="9144004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75" name="Google Shape;275;gf3c7ca4557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24609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76" name="Google Shape;276;gf3c7ca4557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77" name="Google Shape;277;gf3c7ca4557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f3c7ca4557_1_0"/>
          <p:cNvSpPr txBox="1"/>
          <p:nvPr/>
        </p:nvSpPr>
        <p:spPr>
          <a:xfrm>
            <a:off x="717027" y="853500"/>
            <a:ext cx="6317700" cy="30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CF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CF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IPERC is a US-based non-profit education organization that offers international education programs to students around the world. </a:t>
            </a:r>
            <a:r>
              <a:rPr lang="en-US" sz="1800" u="sng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www.iperc.org</a:t>
            </a:r>
            <a:endParaRPr sz="1800">
              <a:solidFill>
                <a:srgbClr val="FFCF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CF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FFCF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IPERC is Marquette’s international representative that helps to manage the Explorer Program. </a:t>
            </a:r>
            <a:endParaRPr sz="1800">
              <a:solidFill>
                <a:srgbClr val="FFCF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CF1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CF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sz="2000" u="non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gf3c7ca4557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1250" y="110025"/>
            <a:ext cx="1463074" cy="146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f3c7ca4557_1_0"/>
          <p:cNvSpPr txBox="1"/>
          <p:nvPr/>
        </p:nvSpPr>
        <p:spPr>
          <a:xfrm>
            <a:off x="783225" y="796675"/>
            <a:ext cx="7046400" cy="10773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9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Program Implementation &amp; Student Matriculation Partner: IPERC</a:t>
            </a:r>
            <a:endParaRPr sz="29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85" name="Google Shape;285;gf3c7ca4557_4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86" name="Google Shape;286;gf3c7ca4557_4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86038"/>
            <a:ext cx="9144004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87" name="Google Shape;287;gf3c7ca4557_4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24609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288" name="Google Shape;288;gf3c7ca4557_4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289" name="Google Shape;289;gf3c7ca4557_4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f3c7ca4557_4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1250" y="110025"/>
            <a:ext cx="1463074" cy="146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f3c7ca4557_4_0"/>
          <p:cNvSpPr txBox="1"/>
          <p:nvPr/>
        </p:nvSpPr>
        <p:spPr>
          <a:xfrm>
            <a:off x="610950" y="569925"/>
            <a:ext cx="6532200" cy="11697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University Applications after Explorer Program Completion</a:t>
            </a:r>
            <a:endParaRPr b="0" i="0" sz="32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2" name="Google Shape;292;gf3c7ca4557_4_0"/>
          <p:cNvSpPr txBox="1"/>
          <p:nvPr/>
        </p:nvSpPr>
        <p:spPr>
          <a:xfrm>
            <a:off x="610950" y="1845825"/>
            <a:ext cx="6963300" cy="27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Option 1</a:t>
            </a: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-US" sz="1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Continue Education at Marquette University in the U.S.</a:t>
            </a:r>
            <a:endParaRPr b="1" sz="19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Option 2</a:t>
            </a: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1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Apply to IPERC Partner Universities in the U.S., Canada, UK and/or Australia.</a:t>
            </a:r>
            <a:endParaRPr b="1" sz="19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Option 3</a:t>
            </a:r>
            <a:r>
              <a:rPr lang="en-US" sz="1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-US" sz="19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Apply independently to other universities.</a:t>
            </a:r>
            <a:endParaRPr b="1" sz="19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sz="22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297" name="Google Shape;297;gf3c7ca4557_1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298" name="Google Shape;298;gf3c7ca4557_1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299" name="Google Shape;299;gf3c7ca4557_1_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00" name="Google Shape;300;gf3c7ca4557_1_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01" name="Google Shape;301;gf3c7ca4557_1_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f3c7ca4557_1_14"/>
          <p:cNvSpPr txBox="1"/>
          <p:nvPr/>
        </p:nvSpPr>
        <p:spPr>
          <a:xfrm>
            <a:off x="544100" y="702275"/>
            <a:ext cx="6978300" cy="6465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mpact"/>
              <a:buAutoNum type="arabicPeriod"/>
            </a:pPr>
            <a:r>
              <a:rPr lang="en-US" sz="3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Enroll at Marquette University Directly</a:t>
            </a:r>
            <a:endParaRPr b="0" i="0" sz="30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" name="Google Shape;303;gf3c7ca4557_1_14"/>
          <p:cNvSpPr txBox="1"/>
          <p:nvPr/>
        </p:nvSpPr>
        <p:spPr>
          <a:xfrm>
            <a:off x="642325" y="1738350"/>
            <a:ext cx="7182600" cy="2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0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Qualified Explorer students will be </a:t>
            </a:r>
            <a:r>
              <a:rPr b="1" lang="en-US" sz="3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guaranteed admission</a:t>
            </a:r>
            <a:r>
              <a:rPr b="1"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Marquette University and receive a scholarship of between </a:t>
            </a:r>
            <a:r>
              <a:rPr b="1" lang="en-US" sz="3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$20,000-$44,000</a:t>
            </a:r>
            <a:r>
              <a:rPr b="1" lang="en-US" sz="24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year.</a:t>
            </a:r>
            <a:endParaRPr sz="16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5" y="476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1472146" y="2017752"/>
            <a:ext cx="6199800" cy="1107900"/>
          </a:xfrm>
          <a:prstGeom prst="rect">
            <a:avLst/>
          </a:prstGeom>
          <a:noFill/>
          <a:ln>
            <a:noFill/>
          </a:ln>
          <a:effectLst>
            <a:outerShdw blurRad="38100" rotWithShape="0" dir="5400000" dist="11338">
              <a:srgbClr val="000000">
                <a:alpha val="65880"/>
              </a:srgbClr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MILWAUKEE</a:t>
            </a:r>
            <a:endParaRPr b="1" i="0" sz="66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308" name="Google Shape;308;gf3c7ca4557_1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309" name="Google Shape;309;gf3c7ca4557_1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310" name="Google Shape;310;gf3c7ca4557_1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5" y="4879350"/>
            <a:ext cx="9144002" cy="569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11" name="Google Shape;311;gf3c7ca4557_1_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12" name="Google Shape;312;gf3c7ca4557_1_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f3c7ca4557_1_24"/>
          <p:cNvSpPr txBox="1"/>
          <p:nvPr/>
        </p:nvSpPr>
        <p:spPr>
          <a:xfrm>
            <a:off x="5224500" y="5153625"/>
            <a:ext cx="583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f3c7ca4557_1_24"/>
          <p:cNvSpPr txBox="1"/>
          <p:nvPr/>
        </p:nvSpPr>
        <p:spPr>
          <a:xfrm>
            <a:off x="1790100" y="4964213"/>
            <a:ext cx="294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CF11"/>
                </a:solidFill>
                <a:latin typeface="Calibri"/>
                <a:ea typeface="Calibri"/>
                <a:cs typeface="Calibri"/>
                <a:sym typeface="Calibri"/>
              </a:rPr>
              <a:t>University of San </a:t>
            </a:r>
            <a:r>
              <a:rPr lang="en-US">
                <a:solidFill>
                  <a:srgbClr val="FFCF11"/>
                </a:solidFill>
                <a:latin typeface="Calibri"/>
                <a:ea typeface="Calibri"/>
                <a:cs typeface="Calibri"/>
                <a:sym typeface="Calibri"/>
              </a:rPr>
              <a:t>Francisco</a:t>
            </a:r>
            <a:r>
              <a:rPr lang="en-US">
                <a:solidFill>
                  <a:srgbClr val="FFCF1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CF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f3c7ca4557_1_24"/>
          <p:cNvSpPr txBox="1"/>
          <p:nvPr/>
        </p:nvSpPr>
        <p:spPr>
          <a:xfrm>
            <a:off x="239250" y="465800"/>
            <a:ext cx="7366500" cy="12468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2. Apply to IPERC Partner Universities - receive guaranteed admission and English test waiver (8 Explorer courses required for Marquette English waiver)</a:t>
            </a:r>
            <a:endParaRPr b="0" i="0" sz="23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16" name="Google Shape;316;gf3c7ca4557_1_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850" y="1837075"/>
            <a:ext cx="3745101" cy="29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f3c7ca4557_1_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63301" y="1928400"/>
            <a:ext cx="4211074" cy="28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f3c7ca4557_1_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24550" y="110025"/>
            <a:ext cx="1339775" cy="13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323" name="Google Shape;323;gf3c7ca4557_4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324" name="Google Shape;324;gf3c7ca4557_4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5" y="666495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325" name="Google Shape;325;gf3c7ca4557_4_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26" name="Google Shape;326;gf3c7ca4557_4_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27" name="Google Shape;327;gf3c7ca4557_4_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f3c7ca4557_4_26"/>
          <p:cNvSpPr txBox="1"/>
          <p:nvPr/>
        </p:nvSpPr>
        <p:spPr>
          <a:xfrm>
            <a:off x="4775" y="647113"/>
            <a:ext cx="6532200" cy="8619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3.  Apply to Any US Universities. Top US Universities Accepting Marquette Transcripts Include:</a:t>
            </a:r>
            <a:endParaRPr b="0" i="0" sz="22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29" name="Google Shape;329;gf3c7ca4557_4_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250" y="1625650"/>
            <a:ext cx="3046450" cy="29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f3c7ca4557_4_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23825" y="1586212"/>
            <a:ext cx="3413497" cy="30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f3c7ca4557_4_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29975" y="1625662"/>
            <a:ext cx="3187358" cy="29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f3c7ca4557_4_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24550" y="110025"/>
            <a:ext cx="1339775" cy="13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337" name="Google Shape;337;g22c9bc9d397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338" name="Google Shape;338;g22c9bc9d397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5" y="666495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339" name="Google Shape;339;g22c9bc9d397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40" name="Google Shape;340;g22c9bc9d397_0_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41" name="Google Shape;341;g22c9bc9d397_0_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2c9bc9d397_0_36"/>
          <p:cNvSpPr txBox="1"/>
          <p:nvPr/>
        </p:nvSpPr>
        <p:spPr>
          <a:xfrm>
            <a:off x="150825" y="569925"/>
            <a:ext cx="6532200" cy="9543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4. Top Global Universities Accepting Marquette Transcripts:</a:t>
            </a:r>
            <a:endParaRPr b="0" i="0" sz="25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43" name="Google Shape;343;g22c9bc9d397_0_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075" y="1546288"/>
            <a:ext cx="3241400" cy="31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22c9bc9d397_0_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4200" y="1546299"/>
            <a:ext cx="4679325" cy="28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2c9bc9d397_0_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24550" y="110025"/>
            <a:ext cx="1339775" cy="13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350" name="Google Shape;350;gf3c7ca4557_4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351" name="Google Shape;351;gf3c7ca4557_4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352" name="Google Shape;352;gf3c7ca4557_4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53" name="Google Shape;353;gf3c7ca4557_4_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54" name="Google Shape;354;gf3c7ca4557_4_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f3c7ca4557_4_15"/>
          <p:cNvSpPr txBox="1"/>
          <p:nvPr/>
        </p:nvSpPr>
        <p:spPr>
          <a:xfrm>
            <a:off x="-63285" y="1337932"/>
            <a:ext cx="86007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t/>
            </a:r>
            <a:endParaRPr sz="7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f3c7ca4557_4_15"/>
          <p:cNvSpPr txBox="1"/>
          <p:nvPr/>
        </p:nvSpPr>
        <p:spPr>
          <a:xfrm>
            <a:off x="559100" y="1626225"/>
            <a:ext cx="7858200" cy="3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Students have the option to take Explorer courses online and in real-time through IPERC’s US-based, fully-accredited online high school (</a:t>
            </a:r>
            <a:r>
              <a:rPr lang="en-US" sz="1800" u="sng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Ready Global Academy</a:t>
            </a: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your school cannot offer a specific course that a student may want to take, or if a student wants to take an extra course in the evenings, on the weekends or during school holidays, they can sign up independently.</a:t>
            </a:r>
            <a:endParaRPr sz="18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76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f3c7ca4557_4_15"/>
          <p:cNvSpPr txBox="1"/>
          <p:nvPr/>
        </p:nvSpPr>
        <p:spPr>
          <a:xfrm>
            <a:off x="605725" y="849997"/>
            <a:ext cx="6712500" cy="6312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8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Online Explorer Course Option</a:t>
            </a:r>
            <a:endParaRPr b="0" i="0" sz="2900" u="none" cap="none" strike="noStrik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362" name="Google Shape;3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80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363" name="Google Shape;3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621632"/>
            <a:ext cx="9144000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364" name="Google Shape;36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4214201"/>
            <a:ext cx="9144000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365" name="Google Shape;36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5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366" name="Google Shape;36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0"/>
          <p:cNvSpPr txBox="1"/>
          <p:nvPr/>
        </p:nvSpPr>
        <p:spPr>
          <a:xfrm>
            <a:off x="-125875" y="1662848"/>
            <a:ext cx="8600700" cy="30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0" lang="en-US" sz="1800" u="none" cap="none" strike="noStrike">
                <a:solidFill>
                  <a:srgbClr val="B9CD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Teachers: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help to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certify and train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 teachers as adjunct instructors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that they will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able to teach college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level courses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0" lang="en-US" sz="1800" u="none" cap="none" strike="noStrike">
                <a:solidFill>
                  <a:srgbClr val="B9CD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Curriculum: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 will provide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materials for curriculum development (text book lists, sample syllabi)</a:t>
            </a:r>
            <a:endParaRPr b="1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0" lang="en-US" sz="1800" u="none" cap="none" strike="noStrike">
                <a:solidFill>
                  <a:srgbClr val="B9CD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Assessments: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provide the online platform through which quizzes and tests may be accessed and students’ grades submitted.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0" lang="en-US" sz="1800" u="none" cap="none" strike="noStrike">
                <a:solidFill>
                  <a:srgbClr val="B9CD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College Application Process: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IPERC will collect all student matriculation documents and submit them to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ACCP universit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ies to which students apply. IPERC will ensure that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students meet the enrollment requirements. </a:t>
            </a:r>
            <a:endParaRPr b="1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0" lang="en-US" sz="1800" u="none" cap="none" strike="noStrike">
                <a:solidFill>
                  <a:srgbClr val="B9CD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Marketing support: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will organize for </a:t>
            </a:r>
            <a:r>
              <a:rPr i="0" lang="en-US" sz="16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partner university admissions teams to visit your </a:t>
            </a:r>
            <a:r>
              <a:rPr lang="en-US" sz="16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institution and can provide other marketing materials if there is an interest.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0"/>
          <p:cNvSpPr txBox="1"/>
          <p:nvPr/>
        </p:nvSpPr>
        <p:spPr>
          <a:xfrm>
            <a:off x="898475" y="827300"/>
            <a:ext cx="7046400" cy="7851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9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We will fully support you!</a:t>
            </a:r>
            <a:endParaRPr sz="39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 flipH="1" rot="-5400000">
            <a:off x="1999950" y="-1999628"/>
            <a:ext cx="5143500" cy="9143400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244061"/>
              </a:gs>
            </a:gsLst>
            <a:lin ang="12000143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 flipH="1" rot="10800000">
            <a:off x="-1733" y="-21"/>
            <a:ext cx="6803100" cy="5143200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126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 flipH="1" rot="-5400000">
            <a:off x="2737200" y="-1264461"/>
            <a:ext cx="3670800" cy="9145200"/>
          </a:xfrm>
          <a:prstGeom prst="rect">
            <a:avLst/>
          </a:prstGeom>
          <a:gradFill>
            <a:gsLst>
              <a:gs pos="0">
                <a:srgbClr val="92CCD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117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here is Milwaukee, WI? / Location Map of Milwaukee City" id="111" name="Google Shape;111;p3"/>
          <p:cNvPicPr preferRelativeResize="0"/>
          <p:nvPr/>
        </p:nvPicPr>
        <p:blipFill rotWithShape="1">
          <a:blip r:embed="rId3">
            <a:alphaModFix/>
          </a:blip>
          <a:srcRect b="4177" l="0" r="0" t="0"/>
          <a:stretch/>
        </p:blipFill>
        <p:spPr>
          <a:xfrm>
            <a:off x="342900" y="342900"/>
            <a:ext cx="8458200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116" name="Google Shape;1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117" name="Google Shape;11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" y="0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118" name="Google Shape;11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08425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119" name="Google Shape;11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1" y="1"/>
            <a:ext cx="3315002" cy="313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120" name="Google Shape;12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8">
            <a:alphaModFix/>
          </a:blip>
          <a:srcRect b="0" l="0" r="0" t="31176"/>
          <a:stretch/>
        </p:blipFill>
        <p:spPr>
          <a:xfrm>
            <a:off x="4474150" y="2415317"/>
            <a:ext cx="3314999" cy="255038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 txBox="1"/>
          <p:nvPr/>
        </p:nvSpPr>
        <p:spPr>
          <a:xfrm>
            <a:off x="450850" y="313675"/>
            <a:ext cx="4494000" cy="7389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r="2820000" dist="9525">
              <a:srgbClr val="000000">
                <a:alpha val="9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Campus </a:t>
            </a: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Life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3" name="Google Shape;123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399" y="1054738"/>
            <a:ext cx="4031921" cy="226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/>
          <p:cNvPicPr preferRelativeResize="0"/>
          <p:nvPr/>
        </p:nvPicPr>
        <p:blipFill rotWithShape="1">
          <a:blip r:embed="rId10">
            <a:alphaModFix/>
          </a:blip>
          <a:srcRect b="0" l="0" r="0" t="7893"/>
          <a:stretch/>
        </p:blipFill>
        <p:spPr>
          <a:xfrm>
            <a:off x="1164250" y="3503100"/>
            <a:ext cx="2386225" cy="14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1" y="211525"/>
            <a:ext cx="3191175" cy="20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9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Milwaukee slide campus highlight 2.jpg"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missions Presentation FNL p21 hr.pdf" id="137" name="Google Shape;1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82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142" name="Google Shape;1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143" name="Google Shape;14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763" y="134938"/>
            <a:ext cx="9144004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144" name="Google Shape;14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763" y="3944938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145" name="Google Shape;14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146" name="Google Shape;14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1"/>
          <p:cNvSpPr txBox="1"/>
          <p:nvPr/>
        </p:nvSpPr>
        <p:spPr>
          <a:xfrm>
            <a:off x="450838" y="705275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Marquette Updates 2023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716600" y="1508450"/>
            <a:ext cx="1230600" cy="9234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#86</a:t>
            </a:r>
            <a:endParaRPr sz="48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9" name="Google Shape;149;p11"/>
          <p:cNvSpPr txBox="1"/>
          <p:nvPr/>
        </p:nvSpPr>
        <p:spPr>
          <a:xfrm>
            <a:off x="881375" y="2239453"/>
            <a:ext cx="1230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News &amp; World Report</a:t>
            </a:r>
            <a:r>
              <a:rPr b="1" lang="en-US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National Universities</a:t>
            </a:r>
            <a:endParaRPr b="1"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11"/>
          <p:cNvSpPr txBox="1"/>
          <p:nvPr/>
        </p:nvSpPr>
        <p:spPr>
          <a:xfrm>
            <a:off x="626350" y="3370363"/>
            <a:ext cx="1230600" cy="7542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#12</a:t>
            </a:r>
            <a:endParaRPr sz="37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1649425" y="3419250"/>
            <a:ext cx="142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Undergraduate Teaching</a:t>
            </a:r>
            <a:endParaRPr b="1"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1"/>
          <p:cNvSpPr txBox="1"/>
          <p:nvPr/>
        </p:nvSpPr>
        <p:spPr>
          <a:xfrm>
            <a:off x="5231850" y="3329213"/>
            <a:ext cx="1348800" cy="6618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#22</a:t>
            </a:r>
            <a:endParaRPr sz="31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3" name="Google Shape;153;p11"/>
          <p:cNvSpPr txBox="1"/>
          <p:nvPr/>
        </p:nvSpPr>
        <p:spPr>
          <a:xfrm>
            <a:off x="6266825" y="3475463"/>
            <a:ext cx="8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Finance</a:t>
            </a:r>
            <a:endParaRPr b="1"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11"/>
          <p:cNvSpPr txBox="1"/>
          <p:nvPr/>
        </p:nvSpPr>
        <p:spPr>
          <a:xfrm>
            <a:off x="3005800" y="3581900"/>
            <a:ext cx="1230600" cy="8157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#18</a:t>
            </a:r>
            <a:endParaRPr sz="41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5" name="Google Shape;155;p11"/>
          <p:cNvSpPr txBox="1"/>
          <p:nvPr/>
        </p:nvSpPr>
        <p:spPr>
          <a:xfrm>
            <a:off x="4062600" y="3728150"/>
            <a:ext cx="101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Chain Management</a:t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1"/>
          <p:cNvSpPr txBox="1"/>
          <p:nvPr/>
        </p:nvSpPr>
        <p:spPr>
          <a:xfrm>
            <a:off x="4037525" y="2516563"/>
            <a:ext cx="101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Graduate Employment Rate (95.55%)</a:t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11"/>
          <p:cNvSpPr txBox="1"/>
          <p:nvPr/>
        </p:nvSpPr>
        <p:spPr>
          <a:xfrm>
            <a:off x="3005788" y="2476050"/>
            <a:ext cx="1230600" cy="9234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#6</a:t>
            </a:r>
            <a:endParaRPr sz="48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8" name="Google Shape;158;p11"/>
          <p:cNvSpPr txBox="1"/>
          <p:nvPr/>
        </p:nvSpPr>
        <p:spPr>
          <a:xfrm>
            <a:off x="2933625" y="1532875"/>
            <a:ext cx="1230600" cy="923400"/>
          </a:xfrm>
          <a:prstGeom prst="rect">
            <a:avLst/>
          </a:prstGeom>
          <a:noFill/>
          <a:ln>
            <a:noFill/>
          </a:ln>
          <a:effectLst>
            <a:outerShdw blurRad="357188" rotWithShape="0" algn="bl" dist="114300">
              <a:srgbClr val="000000">
                <a:alpha val="57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CDA06"/>
                </a:solidFill>
                <a:latin typeface="Impact"/>
                <a:ea typeface="Impact"/>
                <a:cs typeface="Impact"/>
                <a:sym typeface="Impact"/>
              </a:rPr>
              <a:t>#41</a:t>
            </a:r>
            <a:endParaRPr sz="4800">
              <a:solidFill>
                <a:srgbClr val="FCDA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9" name="Google Shape;159;p11"/>
          <p:cNvSpPr txBox="1"/>
          <p:nvPr/>
        </p:nvSpPr>
        <p:spPr>
          <a:xfrm>
            <a:off x="4037525" y="1739500"/>
            <a:ext cx="142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Innovative Schools</a:t>
            </a:r>
            <a:endParaRPr b="1"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78900" y="799525"/>
            <a:ext cx="2824851" cy="21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165" name="Google Shape;1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166" name="Google Shape;1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2" y="92075"/>
            <a:ext cx="9144004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167" name="Google Shape;16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763" y="3944938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168" name="Google Shape;16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0" y="0"/>
            <a:ext cx="6022976" cy="5699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169" name="Google Shape;16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/>
          <p:nvPr/>
        </p:nvSpPr>
        <p:spPr>
          <a:xfrm>
            <a:off x="581698" y="1277650"/>
            <a:ext cx="6813300" cy="34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Arial"/>
              <a:buNone/>
            </a:pPr>
            <a:r>
              <a:rPr b="1" i="0" lang="en-US" sz="23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News Rankings</a:t>
            </a:r>
            <a:endParaRPr b="1" i="0" sz="23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rPr b="1" i="0" lang="en-US" sz="15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HIGHLY RANKED PROGRAMS (Nationally):</a:t>
            </a:r>
            <a:endParaRPr b="1" i="0" sz="15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Arial"/>
              <a:buNone/>
            </a:pPr>
            <a:r>
              <a:t/>
            </a:r>
            <a:endParaRPr sz="1500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Estate - 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endParaRPr sz="1300"/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Supply Chain Management - 1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endParaRPr sz="1300"/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Physical Therapy - 13th</a:t>
            </a:r>
            <a:endParaRPr b="0" i="0" sz="19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MBA (Finance) -15th</a:t>
            </a:r>
            <a:endParaRPr sz="1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Executive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MBA - 1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endParaRPr sz="1300"/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Finance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</a:t>
            </a: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2nd</a:t>
            </a:r>
            <a:endParaRPr b="0" i="0" sz="19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lang="en-US" sz="1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Accounting - 32nd</a:t>
            </a:r>
            <a:endParaRPr sz="19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Times New Roman"/>
              <a:buChar char="●"/>
            </a:pPr>
            <a:r>
              <a:rPr b="0" i="0" lang="en-US" sz="19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Physician Assistant - 26th</a:t>
            </a:r>
            <a:endParaRPr sz="1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sz="10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 txBox="1"/>
          <p:nvPr/>
        </p:nvSpPr>
        <p:spPr>
          <a:xfrm>
            <a:off x="495788" y="569925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Marquette Updates 2023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694 background.png" id="177" name="Google Shape;1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80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master blue gradient.png" id="178" name="Google Shape;17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5" y="134938"/>
            <a:ext cx="9143996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tom apex 7694.png" id="179" name="Google Shape;17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63" y="3908425"/>
            <a:ext cx="9144002" cy="1235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ex 1.png" id="180" name="Google Shape;18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51" y="0"/>
            <a:ext cx="4493943" cy="4252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 Logo-BTD-H-R.png" id="181" name="Google Shape;18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7325" y="4668838"/>
            <a:ext cx="2174875" cy="2968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 txBox="1"/>
          <p:nvPr/>
        </p:nvSpPr>
        <p:spPr>
          <a:xfrm>
            <a:off x="450850" y="1144150"/>
            <a:ext cx="77121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500" u="none" cap="none" strike="noStrike">
              <a:solidFill>
                <a:schemeClr val="lt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Employment Rate (95.5%) </a:t>
            </a:r>
            <a:r>
              <a:rPr b="1" lang="en-US" sz="15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="1" i="0" lang="en-US" sz="15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anks No. 6 in the U.S. and No.1 in state of Wisconsin.</a:t>
            </a:r>
            <a:endParaRPr sz="1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5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have great internship, co-op, and employment opportunities from local industr</a:t>
            </a:r>
            <a:r>
              <a:rPr b="1" lang="en-US" sz="15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ies</a:t>
            </a:r>
            <a:r>
              <a:rPr b="1" i="0" lang="en-US" sz="1500" u="none" cap="none" strike="noStrike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="1" i="0" sz="1500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Career centers</a:t>
            </a:r>
            <a:endParaRPr b="1" sz="1300"/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76% of student</a:t>
            </a: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complete a</a:t>
            </a: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least one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internship</a:t>
            </a:r>
            <a:endParaRPr b="1" i="0" sz="13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On campus work opportunities - up to 20 hours per week</a:t>
            </a:r>
            <a:endParaRPr b="1"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Milwaukee hosts 9 Fortune 500 </a:t>
            </a: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company headquarters 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many other financial service firms, consulting firms, publishing and printing companies</a:t>
            </a: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1" i="0" sz="13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b="1" i="0" lang="en-US" sz="13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Proximity to Chicago (1.5 hour drive) provides us with unlimited resources</a:t>
            </a:r>
            <a:r>
              <a:rPr b="1" i="0" lang="en-US" sz="1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SimSun"/>
              <a:ea typeface="SimSun"/>
              <a:cs typeface="SimSun"/>
              <a:sym typeface="SimSu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450838" y="506750"/>
            <a:ext cx="771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Employment/Internships</a:t>
            </a:r>
            <a:endParaRPr sz="36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B7CCE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2500" y="3971988"/>
            <a:ext cx="3917124" cy="79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2021-07-06T15:41:55Z</dcterms:created>
  <dc:creator>Andrew, Yao</dc:creator>
</cp:coreProperties>
</file>